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65" r:id="rId3"/>
    <p:sldId id="257" r:id="rId4"/>
    <p:sldId id="258" r:id="rId5"/>
    <p:sldId id="259" r:id="rId6"/>
    <p:sldId id="264" r:id="rId7"/>
    <p:sldId id="260" r:id="rId8"/>
    <p:sldId id="262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34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10/22/2012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1752601"/>
            <a:ext cx="8915400" cy="1829761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Циклограмма  работы классного руководителя</a:t>
            </a:r>
            <a:endParaRPr lang="ru-R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480060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Конвенция ООН о правах ребенка</a:t>
            </a:r>
          </a:p>
          <a:p>
            <a:pPr lvl="0"/>
            <a:r>
              <a:rPr lang="ru-RU" dirty="0" smtClean="0"/>
              <a:t>Закон об образовании</a:t>
            </a:r>
          </a:p>
          <a:p>
            <a:pPr lvl="0"/>
            <a:r>
              <a:rPr lang="ru-RU" dirty="0" smtClean="0"/>
              <a:t>ФЗ-120 «О системе профилактики…»</a:t>
            </a:r>
          </a:p>
          <a:p>
            <a:pPr lvl="0"/>
            <a:r>
              <a:rPr lang="ru-RU" dirty="0" smtClean="0"/>
              <a:t>Трудовой кодекс</a:t>
            </a:r>
          </a:p>
          <a:p>
            <a:pPr lvl="0"/>
            <a:r>
              <a:rPr lang="ru-RU" dirty="0" smtClean="0"/>
              <a:t>Семейный кодекс</a:t>
            </a:r>
          </a:p>
          <a:p>
            <a:pPr lvl="0"/>
            <a:r>
              <a:rPr lang="ru-RU" dirty="0" smtClean="0"/>
              <a:t>Кодекс об административных правонарушениях</a:t>
            </a:r>
          </a:p>
          <a:p>
            <a:pPr lvl="0"/>
            <a:r>
              <a:rPr lang="ru-RU" dirty="0" smtClean="0"/>
              <a:t>Уголовный кодекс</a:t>
            </a:r>
          </a:p>
          <a:p>
            <a:pPr lvl="0"/>
            <a:r>
              <a:rPr lang="ru-RU" dirty="0" smtClean="0"/>
              <a:t>Школьные локальные акты </a:t>
            </a:r>
          </a:p>
          <a:p>
            <a:pPr lvl="0"/>
            <a:r>
              <a:rPr lang="ru-RU" dirty="0" smtClean="0"/>
              <a:t>Концепция воспитательной системы школы</a:t>
            </a:r>
          </a:p>
          <a:p>
            <a:pPr lvl="0"/>
            <a:r>
              <a:rPr lang="ru-RU" dirty="0" smtClean="0"/>
              <a:t>Программа воспитания «Я гражданин России»</a:t>
            </a:r>
          </a:p>
          <a:p>
            <a:pPr lvl="0"/>
            <a:r>
              <a:rPr lang="ru-RU" dirty="0" smtClean="0"/>
              <a:t>Подпрограммы «Здоровье», «Вместе», «Мир спасется красотой»</a:t>
            </a:r>
          </a:p>
          <a:p>
            <a:pPr lvl="0"/>
            <a:r>
              <a:rPr lang="ru-RU" dirty="0" smtClean="0"/>
              <a:t>Общешкольный план работы</a:t>
            </a:r>
          </a:p>
          <a:p>
            <a:pPr lvl="0"/>
            <a:r>
              <a:rPr lang="ru-RU" dirty="0" smtClean="0"/>
              <a:t>План работы </a:t>
            </a:r>
            <a:r>
              <a:rPr lang="ru-RU" dirty="0" err="1" smtClean="0"/>
              <a:t>кл.руководителя</a:t>
            </a:r>
            <a:endParaRPr lang="ru-RU" dirty="0" smtClean="0"/>
          </a:p>
          <a:p>
            <a:pPr lvl="0">
              <a:buNone/>
            </a:pPr>
            <a:r>
              <a:rPr lang="ru-RU" smtClean="0"/>
              <a:t>		Положение </a:t>
            </a:r>
            <a:r>
              <a:rPr lang="ru-RU" dirty="0" smtClean="0"/>
              <a:t>о классном руководстве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+mn-lt"/>
              </a:rPr>
              <a:t>Документы, которыми руководствуется в своей работе  </a:t>
            </a:r>
            <a:r>
              <a:rPr lang="ru-RU" sz="3200" dirty="0" err="1" smtClean="0">
                <a:latin typeface="+mn-lt"/>
              </a:rPr>
              <a:t>кл.рук</a:t>
            </a:r>
            <a:r>
              <a:rPr lang="ru-RU" sz="3200" dirty="0" smtClean="0">
                <a:latin typeface="+mn-lt"/>
              </a:rPr>
              <a:t>.</a:t>
            </a:r>
            <a:br>
              <a:rPr lang="ru-RU" sz="3200" dirty="0" smtClean="0">
                <a:latin typeface="+mn-lt"/>
              </a:rPr>
            </a:br>
            <a:endParaRPr lang="ru-RU" sz="32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486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• определяет отсутствующих на занятиях и опоздавших учащихся, выясняет причины их отсутствия или опоздания, проводит профилактическую работу по предупреждению опозданий и </a:t>
            </a:r>
            <a:r>
              <a:rPr lang="ru-RU" dirty="0" err="1" smtClean="0"/>
              <a:t>непосещаемости</a:t>
            </a:r>
            <a:r>
              <a:rPr lang="ru-RU" dirty="0" smtClean="0"/>
              <a:t>  учебных занятий;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организует и контролирует питание детей;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организует и контролирует дежурство учащихся в классном кабинете и гардеробе;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• организует различные формы индивидуальной работы с учащимися, в том числе в случае	возникновения девиации в их поведении;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. контактирует с учителями-предметниками по текущим вопросам.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dirty="0" smtClean="0"/>
              <a:t>ЕЖЕДНЕВНО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проверяет ведение учащимися дневников с выставлением отметок за неделю;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организует и контролирует дежурство учащихся класса по школе;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проводит классный час в соответствии с планом воспитательной работы;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организует работу с родителями (по ситуации);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проводит работу с учителями-предметниками, работающими в классе (по ситуации);</a:t>
            </a:r>
          </a:p>
          <a:p>
            <a:pPr>
              <a:buFont typeface="Wingdings" pitchFamily="2" charset="2"/>
              <a:buChar char="Ø"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анализирует состояние успеваемости в классе в целом и у отдельных учащихся.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 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ru-RU" dirty="0" smtClean="0"/>
              <a:t>ЕЖЕНЕДЕЛЬНО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ru-RU" dirty="0" smtClean="0"/>
              <a:t>посещает уроки в своем классе (по возможности);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получает консультации у психолога и отдельных учителей;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организует заседание родительского комитета класса;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организует работу классного актива;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составляет  табель питания учащихся;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проводит инструктаж  по безопасности жизнедеятельности школьников;</a:t>
            </a:r>
          </a:p>
          <a:p>
            <a:pPr>
              <a:buFont typeface="Wingdings" pitchFamily="2" charset="2"/>
              <a:buChar char="q"/>
            </a:pPr>
            <a:endParaRPr lang="ru-RU" dirty="0" smtClean="0"/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решает хозяйственные вопросы в классе.</a:t>
            </a:r>
          </a:p>
          <a:p>
            <a:pPr>
              <a:buFont typeface="Wingdings" pitchFamily="2" charset="2"/>
              <a:buChar char="q"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ru-RU" dirty="0" smtClean="0"/>
              <a:t>ЕЖЕМЕСЯЧНО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19200"/>
            <a:ext cx="8991600" cy="51816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 оформляет и заполняет классный журнал;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проводит анализ выполнения плана воспитательной работы за триместр, состояние успеваемости и уровня воспитанности учащихся;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проводит коррекцию плана воспитательной работы на новый учебный период;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проводит классное родительское собрание, по мере необходимости, но не реже одного раза в триместр;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представляет отчет об успеваемости учащихся класса за учебный период; </a:t>
            </a:r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 проводит классные воспитательные мероприятия и организует класс для участия в общешкольных делах.  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6397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ТЕЧЕНИЕ ТРИМЕСТРА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оформляет личные дела учащихся;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анализирует состояние воспитательной работы в классе и уровень воспитанности учащихся в течение  года;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составляет программу воспитательной работы в классе (план классного руководителя);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собирает и оформляет статистическую информацию об учащихся класса;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 составляет  годовую отчётную документацию.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ru-RU" dirty="0" smtClean="0"/>
              <a:t>ЕЖЕГОДНО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1328"/>
            <a:ext cx="8991600" cy="491947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классный журнал; </a:t>
            </a:r>
          </a:p>
          <a:p>
            <a:pPr lvl="0"/>
            <a:r>
              <a:rPr lang="ru-RU" dirty="0" smtClean="0"/>
              <a:t>план воспитательной работы с классным коллективом; </a:t>
            </a:r>
          </a:p>
          <a:p>
            <a:pPr lvl="0"/>
            <a:r>
              <a:rPr lang="ru-RU" dirty="0" smtClean="0"/>
              <a:t>тетрадь классного руководителя в любой форме; </a:t>
            </a:r>
          </a:p>
          <a:p>
            <a:pPr lvl="0"/>
            <a:r>
              <a:rPr lang="ru-RU" dirty="0" smtClean="0"/>
              <a:t>дневники учащихся; </a:t>
            </a:r>
          </a:p>
          <a:p>
            <a:pPr lvl="0"/>
            <a:r>
              <a:rPr lang="ru-RU" dirty="0" smtClean="0"/>
              <a:t>личные дела учащихся; </a:t>
            </a:r>
          </a:p>
          <a:p>
            <a:pPr lvl="0"/>
            <a:r>
              <a:rPr lang="ru-RU" dirty="0" smtClean="0"/>
              <a:t>итоговые отчеты об успеваемости; </a:t>
            </a:r>
          </a:p>
          <a:p>
            <a:pPr lvl="0"/>
            <a:r>
              <a:rPr lang="ru-RU" dirty="0" smtClean="0"/>
              <a:t>психолого-педагогические карты изучения личности учащихся (по необходимости); </a:t>
            </a:r>
          </a:p>
          <a:p>
            <a:pPr lvl="0"/>
            <a:r>
              <a:rPr lang="ru-RU" dirty="0" smtClean="0"/>
              <a:t>папки с разработками воспитательных мероприятий ( по желанию); </a:t>
            </a:r>
          </a:p>
          <a:p>
            <a:r>
              <a:rPr lang="ru-RU" dirty="0" smtClean="0"/>
              <a:t> программы работы с обучающимися и семьями, состоящими на различных формах учета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ДОКУМЕНТАЦИЯ </a:t>
            </a:r>
            <a:br>
              <a:rPr lang="ru-RU" dirty="0" smtClean="0"/>
            </a:br>
            <a:r>
              <a:rPr lang="ru-RU" dirty="0" smtClean="0"/>
              <a:t>КЛАССНОГО РУКОВОДИТЕЛЯ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ru-RU" sz="2800" b="1" dirty="0" smtClean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  <a:p>
                      <a:pPr algn="ctr"/>
                      <a:r>
                        <a:rPr lang="ru-RU" sz="2800" b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Срочная</a:t>
                      </a:r>
                      <a:r>
                        <a:rPr lang="ru-RU" sz="2800" b="1" baseline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2800" b="1" baseline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и</a:t>
                      </a:r>
                      <a:r>
                        <a:rPr lang="ru-RU" sz="2800" b="1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 важная</a:t>
                      </a:r>
                      <a:endParaRPr lang="ru-RU" sz="2800" b="1" dirty="0" smtClean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  <a:p>
                      <a:pPr algn="ctr"/>
                      <a:endParaRPr lang="ru-RU" sz="2800" b="1" dirty="0" smtClean="0">
                        <a:latin typeface="Bookman Old Style" pitchFamily="18" charset="0"/>
                      </a:endParaRPr>
                    </a:p>
                    <a:p>
                      <a:pPr algn="ctr"/>
                      <a:endParaRPr lang="ru-RU" sz="2800" b="1" dirty="0">
                        <a:latin typeface="Bookman Old Styl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 smtClean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Важная, </a:t>
                      </a:r>
                    </a:p>
                    <a:p>
                      <a:pPr algn="ctr"/>
                      <a:r>
                        <a:rPr lang="ru-RU" sz="2800" b="1" dirty="0" smtClean="0">
                          <a:solidFill>
                            <a:schemeClr val="tx1"/>
                          </a:solidFill>
                          <a:latin typeface="Bookman Old Style" pitchFamily="18" charset="0"/>
                        </a:rPr>
                        <a:t>но не срочная</a:t>
                      </a:r>
                      <a:endParaRPr lang="ru-RU" sz="2800" b="1" dirty="0">
                        <a:solidFill>
                          <a:schemeClr val="tx1"/>
                        </a:solidFill>
                        <a:latin typeface="Bookman Old Styl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sz="2800" b="1" dirty="0" smtClean="0">
                        <a:latin typeface="Bookman Old Style" pitchFamily="18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latin typeface="Bookman Old Style" pitchFamily="18" charset="0"/>
                        </a:rPr>
                        <a:t>Срочная,</a:t>
                      </a:r>
                    </a:p>
                    <a:p>
                      <a:pPr algn="ctr"/>
                      <a:r>
                        <a:rPr lang="ru-RU" sz="2800" b="1" dirty="0" smtClean="0">
                          <a:latin typeface="Bookman Old Style" pitchFamily="18" charset="0"/>
                        </a:rPr>
                        <a:t> но</a:t>
                      </a:r>
                      <a:r>
                        <a:rPr lang="ru-RU" sz="2800" b="1" baseline="0" dirty="0" smtClean="0">
                          <a:latin typeface="Bookman Old Style" pitchFamily="18" charset="0"/>
                        </a:rPr>
                        <a:t> не важная</a:t>
                      </a:r>
                      <a:endParaRPr lang="ru-RU" sz="2800" b="1" dirty="0" smtClean="0">
                        <a:latin typeface="Bookman Old Style" pitchFamily="18" charset="0"/>
                      </a:endParaRPr>
                    </a:p>
                    <a:p>
                      <a:pPr algn="ctr"/>
                      <a:endParaRPr lang="ru-RU" sz="2800" b="1" dirty="0" smtClean="0">
                        <a:latin typeface="Bookman Old Style" pitchFamily="18" charset="0"/>
                      </a:endParaRPr>
                    </a:p>
                    <a:p>
                      <a:pPr algn="ctr"/>
                      <a:endParaRPr lang="ru-RU" sz="2800" b="1" dirty="0">
                        <a:latin typeface="Bookman Old Styl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800" b="1" dirty="0" smtClean="0">
                        <a:latin typeface="Bookman Old Style" pitchFamily="18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latin typeface="Bookman Old Style" pitchFamily="18" charset="0"/>
                        </a:rPr>
                        <a:t>Не важная </a:t>
                      </a:r>
                      <a:endParaRPr lang="ru-RU" sz="2800" b="1" dirty="0" smtClean="0">
                        <a:latin typeface="Bookman Old Style" pitchFamily="18" charset="0"/>
                      </a:endParaRPr>
                    </a:p>
                    <a:p>
                      <a:pPr algn="ctr"/>
                      <a:r>
                        <a:rPr lang="ru-RU" sz="2800" b="1" dirty="0" smtClean="0">
                          <a:latin typeface="Bookman Old Style" pitchFamily="18" charset="0"/>
                        </a:rPr>
                        <a:t>и </a:t>
                      </a:r>
                      <a:r>
                        <a:rPr lang="ru-RU" sz="2800" b="1" dirty="0" smtClean="0">
                          <a:latin typeface="Bookman Old Style" pitchFamily="18" charset="0"/>
                        </a:rPr>
                        <a:t>не срочная</a:t>
                      </a:r>
                      <a:endParaRPr lang="ru-RU" sz="2800" b="1" dirty="0">
                        <a:latin typeface="Bookman Old Style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Bookman Old Style" pitchFamily="18" charset="0"/>
              </a:rPr>
              <a:t>Принцип Эйзенхауэра</a:t>
            </a:r>
            <a:endParaRPr lang="ru-RU" b="1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</TotalTime>
  <Words>437</Words>
  <PresentationFormat>Экран (4:3)</PresentationFormat>
  <Paragraphs>98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Циклограмма  работы классного руководителя</vt:lpstr>
      <vt:lpstr>Документы, которыми руководствуется в своей работе  кл.рук. </vt:lpstr>
      <vt:lpstr>ЕЖЕДНЕВНО </vt:lpstr>
      <vt:lpstr>ЕЖЕНЕДЕЛЬНО </vt:lpstr>
      <vt:lpstr>ЕЖЕМЕСЯЧНО </vt:lpstr>
      <vt:lpstr>В ТЕЧЕНИЕ ТРИМЕСТРА</vt:lpstr>
      <vt:lpstr>ЕЖЕГОДНО </vt:lpstr>
      <vt:lpstr>ДОКУМЕНТАЦИЯ  КЛАССНОГО РУКОВОДИТЕЛЯ</vt:lpstr>
      <vt:lpstr>Принцип Эйзенхауэра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Циклограмма работы классного руководителя</dc:title>
  <cp:lastModifiedBy>User</cp:lastModifiedBy>
  <cp:revision>14</cp:revision>
  <dcterms:modified xsi:type="dcterms:W3CDTF">2012-10-22T10:12:35Z</dcterms:modified>
</cp:coreProperties>
</file>